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9"/>
  </p:notesMasterIdLst>
  <p:handoutMasterIdLst>
    <p:handoutMasterId r:id="rId10"/>
  </p:handoutMasterIdLst>
  <p:sldIdLst>
    <p:sldId id="1646" r:id="rId6"/>
    <p:sldId id="361" r:id="rId7"/>
    <p:sldId id="362" r:id="rId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5188"/>
    <a:srgbClr val="5A5B5D"/>
    <a:srgbClr val="C0C2C4"/>
    <a:srgbClr val="B0B1B3"/>
    <a:srgbClr val="8A8B8A"/>
    <a:srgbClr val="002F80"/>
    <a:srgbClr val="003366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9" autoAdjust="0"/>
    <p:restoredTop sz="77120" autoAdjust="0"/>
  </p:normalViewPr>
  <p:slideViewPr>
    <p:cSldViewPr snapToGrid="0" snapToObjects="1">
      <p:cViewPr varScale="1">
        <p:scale>
          <a:sx n="49" d="100"/>
          <a:sy n="49" d="100"/>
        </p:scale>
        <p:origin x="1329" y="21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-10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719"/>
            <a:fld id="{8A97AD66-51BF-4400-B163-39407CA7EA04}" type="slidenum">
              <a:rPr lang="en-US" smtClean="0">
                <a:latin typeface="Arial" charset="0"/>
                <a:ea typeface="ＭＳ Ｐゴシック" pitchFamily="34" charset="-128"/>
              </a:rPr>
              <a:pPr defTabSz="911719"/>
              <a:t>1</a:t>
            </a:fld>
            <a:endParaRPr lang="en-US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0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9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outdoor, yellow, man&#10;&#10;Description automatically generated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98"/>
                    </a14:imgEffect>
                    <a14:imgEffect>
                      <a14:saturation sat="5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 l="6354" t="-1" r="14906" b="3362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-3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3437" y="-12192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70" r="2203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83" r="1549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1/20/2021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iregrants@fema.dhs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femago@fema.dhs.gov" TargetMode="External"/><Relationship Id="rId4" Type="http://schemas.openxmlformats.org/officeDocument/2006/relationships/hyperlink" Target="https://www.fema.gov/grants/preparedness/firefighte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grants/preparedness/firefighters/regional-contac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ema.gov/grants/preparedness/firefighters/safety-awards/research-development" TargetMode="External"/><Relationship Id="rId4" Type="http://schemas.openxmlformats.org/officeDocument/2006/relationships/hyperlink" Target="https://training.fema.gov/grantsmanagemen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355" y="185829"/>
            <a:ext cx="8521700" cy="1143000"/>
          </a:xfrm>
        </p:spPr>
        <p:txBody>
          <a:bodyPr/>
          <a:lstStyle/>
          <a:p>
            <a:r>
              <a:rPr lang="en-US" b="1" dirty="0"/>
              <a:t>FY20 Program Updates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87945" y="1650738"/>
            <a:ext cx="6172200" cy="1219200"/>
            <a:chOff x="457200" y="1447800"/>
            <a:chExt cx="6172199" cy="1219200"/>
          </a:xfrm>
          <a:solidFill>
            <a:schemeClr val="accent1">
              <a:lumMod val="75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457200" y="1447800"/>
              <a:ext cx="6172199" cy="121920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pic>
          <p:nvPicPr>
            <p:cNvPr id="32788" name="Picture 11" descr="AFG_box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524000"/>
              <a:ext cx="1086555" cy="10477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136010" y="3150736"/>
            <a:ext cx="6172200" cy="1219200"/>
            <a:chOff x="1600201" y="2971800"/>
            <a:chExt cx="6172199" cy="1219200"/>
          </a:xfrm>
          <a:solidFill>
            <a:schemeClr val="accent1">
              <a:lumMod val="75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600201" y="2971800"/>
              <a:ext cx="6172199" cy="121920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32784" name="Picture 14" descr="AFG_box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1" y="3048000"/>
              <a:ext cx="1086554" cy="10477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561272" y="4717428"/>
            <a:ext cx="6172200" cy="1219200"/>
            <a:chOff x="2741227" y="4495800"/>
            <a:chExt cx="6172199" cy="1219200"/>
          </a:xfrm>
          <a:solidFill>
            <a:schemeClr val="accent1">
              <a:lumMod val="75000"/>
            </a:schemeClr>
          </a:solidFill>
        </p:grpSpPr>
        <p:sp>
          <p:nvSpPr>
            <p:cNvPr id="17" name="Rectangle 16"/>
            <p:cNvSpPr/>
            <p:nvPr/>
          </p:nvSpPr>
          <p:spPr>
            <a:xfrm>
              <a:off x="2741227" y="4495800"/>
              <a:ext cx="6172199" cy="121920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pic>
          <p:nvPicPr>
            <p:cNvPr id="32780" name="Picture 20" descr="AFG_box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9401" y="4572000"/>
              <a:ext cx="1086554" cy="10477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5" name="Rectangle 24"/>
          <p:cNvSpPr>
            <a:spLocks noChangeArrowheads="1"/>
          </p:cNvSpPr>
          <p:nvPr/>
        </p:nvSpPr>
        <p:spPr bwMode="auto">
          <a:xfrm>
            <a:off x="3472242" y="3444043"/>
            <a:ext cx="4992649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FY20 Application period</a:t>
            </a:r>
          </a:p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February 8</a:t>
            </a:r>
            <a:r>
              <a:rPr lang="en-US" sz="2000" baseline="30000" dirty="0">
                <a:solidFill>
                  <a:schemeClr val="bg1"/>
                </a:solidFill>
                <a:cs typeface="Arial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– March 12th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2419358" y="1873785"/>
            <a:ext cx="482140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FY20 Application period</a:t>
            </a:r>
          </a:p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Open – closes February 12, 2021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912071" y="4975056"/>
            <a:ext cx="482140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FY20 Application period</a:t>
            </a:r>
          </a:p>
          <a:p>
            <a:pPr defTabSz="1600200">
              <a:lnSpc>
                <a:spcPct val="90000"/>
              </a:lnSpc>
              <a:spcAft>
                <a:spcPct val="35000"/>
              </a:spcAft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January 25</a:t>
            </a:r>
            <a:r>
              <a:rPr lang="en-US" sz="2000" baseline="30000" dirty="0">
                <a:solidFill>
                  <a:schemeClr val="bg1"/>
                </a:solidFill>
                <a:cs typeface="Arial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– February 26th</a:t>
            </a:r>
          </a:p>
        </p:txBody>
      </p:sp>
    </p:spTree>
    <p:extLst>
      <p:ext uri="{BB962C8B-B14F-4D97-AF65-F5344CB8AC3E}">
        <p14:creationId xmlns:p14="http://schemas.microsoft.com/office/powerpoint/2010/main" val="165307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AFG Help Desk</a:t>
            </a:r>
          </a:p>
          <a:p>
            <a:pPr lvl="1"/>
            <a:r>
              <a:rPr lang="en-US" dirty="0"/>
              <a:t>Phone #: 1-866-274-0960</a:t>
            </a:r>
          </a:p>
          <a:p>
            <a:pPr lvl="1"/>
            <a:r>
              <a:rPr lang="en-US" dirty="0"/>
              <a:t>During the application period, the AFG Help Desk will be staffed between the hours of 8:00 a.m. and 4:30 p.m. Eastern Time, Monday through Friday</a:t>
            </a:r>
          </a:p>
          <a:p>
            <a:pPr lvl="1"/>
            <a:r>
              <a:rPr lang="en-US" dirty="0"/>
              <a:t>E-Mail: </a:t>
            </a:r>
            <a:r>
              <a:rPr lang="en-US" dirty="0">
                <a:hlinkClick r:id="rId3"/>
              </a:rPr>
              <a:t>firegrants@fema.dhs.gov</a:t>
            </a:r>
            <a:r>
              <a:rPr lang="en-US" dirty="0"/>
              <a:t>   </a:t>
            </a:r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https://www.fema.gov/grants/preparedness/firefighters</a:t>
            </a:r>
            <a:r>
              <a:rPr lang="en-US" dirty="0"/>
              <a:t> </a:t>
            </a:r>
          </a:p>
          <a:p>
            <a:r>
              <a:rPr lang="en-US" dirty="0"/>
              <a:t>FEMA GO Help Desk </a:t>
            </a:r>
          </a:p>
          <a:p>
            <a:pPr lvl="1"/>
            <a:r>
              <a:rPr lang="en-US" dirty="0"/>
              <a:t>Phone #: 1-877-585-3242</a:t>
            </a:r>
          </a:p>
          <a:p>
            <a:pPr lvl="1"/>
            <a:r>
              <a:rPr lang="en-US" dirty="0"/>
              <a:t>The FEMA GO Helpdesk is open 8:00 a.m. to 6:00 p.m. Eastern Time, Monday through Friday</a:t>
            </a:r>
          </a:p>
          <a:p>
            <a:pPr lvl="1"/>
            <a:r>
              <a:rPr lang="en-US" dirty="0"/>
              <a:t>E-Mail: </a:t>
            </a:r>
            <a:r>
              <a:rPr lang="en-US" dirty="0">
                <a:hlinkClick r:id="rId5"/>
              </a:rPr>
              <a:t>femago@fema.dhs.gov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346AA-5865-E340-8500-7FB0237C15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 dirty="0"/>
              <a:t>Federal Emergency Management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8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Regional Fire Program Specialists (</a:t>
            </a:r>
            <a:r>
              <a:rPr lang="en-US" dirty="0">
                <a:hlinkClick r:id="rId3"/>
              </a:rPr>
              <a:t>Assistance to Firefighters Grants Regional Contacts | FEMA.gov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Grants Management Technical Assistance (</a:t>
            </a:r>
            <a:r>
              <a:rPr lang="en-US" dirty="0">
                <a:hlinkClick r:id="rId4"/>
              </a:rPr>
              <a:t>Grants Management (fema.gov)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FP&amp;S Research Projects (</a:t>
            </a:r>
            <a:r>
              <a:rPr lang="en-US" dirty="0">
                <a:hlinkClick r:id="rId5"/>
              </a:rPr>
              <a:t>Fire Prevention &amp; Safety Grants - Research &amp; Development | FEMA.gov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346AA-5865-E340-8500-7FB0237C15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 dirty="0"/>
              <a:t>Federal Emergency Management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D3764D8EE60BC84DA436FD09F3D61B62" ma:contentTypeVersion="0" ma:contentTypeDescription="Upload an image." ma:contentTypeScope="" ma:versionID="bc02248e7a6946ebe0a653c0a4c5d7d6">
  <xsd:schema xmlns:xsd="http://www.w3.org/2001/XMLSchema" xmlns:xs="http://www.w3.org/2001/XMLSchema" xmlns:p="http://schemas.microsoft.com/office/2006/metadata/properties" xmlns:ns1="http://schemas.microsoft.com/sharepoint/v3" xmlns:ns2="5609E696-5F37-4D9F-96D6-98DB28F7DB89" xmlns:ns3="cc0073e7-31cd-4c32-9712-79659562e3c7" xmlns:ns4="http://schemas.microsoft.com/sharepoint/v3/fields" targetNamespace="http://schemas.microsoft.com/office/2006/metadata/properties" ma:root="true" ma:fieldsID="d07903e2033ff04a9cff61d6d709a223" ns1:_="" ns2:_="" ns3:_="" ns4:_="">
    <xsd:import namespace="http://schemas.microsoft.com/sharepoint/v3"/>
    <xsd:import namespace="5609E696-5F37-4D9F-96D6-98DB28F7DB89"/>
    <xsd:import namespace="cc0073e7-31cd-4c32-9712-79659562e3c7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3:Fiscal_x0020_Year" minOccurs="0"/>
                <xsd:element ref="ns3:TaxCatchAll" minOccurs="0"/>
                <xsd:element ref="ns3:TaxCatchAllLabel" minOccurs="0"/>
                <xsd:element ref="ns3:Sensitive" minOccurs="0"/>
                <xsd:element ref="ns2:ImageHeight" minOccurs="0"/>
                <xsd:element ref="ns2:ImageCreateDate" minOccurs="0"/>
                <xsd:element ref="ns4:wic_System_Copyright" minOccurs="0"/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19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20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21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22" nillable="true" ma:displayName="Item Type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9E696-5F37-4D9F-96D6-98DB28F7DB89" elementFormDefault="qualified">
    <xsd:import namespace="http://schemas.microsoft.com/office/2006/documentManagement/types"/>
    <xsd:import namespace="http://schemas.microsoft.com/office/infopath/2007/PartnerControls"/>
    <xsd:element name="ImageHeight" ma:index="14" nillable="true" ma:displayName="Height" ma:internalName="ImageHeight" ma:readOnly="true">
      <xsd:simpleType>
        <xsd:restriction base="dms:Unknown"/>
      </xsd:simpleType>
    </xsd:element>
    <xsd:element name="ImageCreateDate" ma:index="17" nillable="true" ma:displayName="Date Picture Taken" ma:format="DateTime" ma:hidden="true" ma:internalName="ImageCreateDate">
      <xsd:simpleType>
        <xsd:restriction base="dms:DateTime"/>
      </xsd:simpleType>
    </xsd:element>
    <xsd:element name="ThumbnailExists" ma:index="2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30" nillable="true" ma:displayName="Width" ma:internalName="ImageWidth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TaxCatchAll" ma:index="9" nillable="true" ma:displayName="Taxonomy Catch All Column" ma:hidden="true" ma:list="{8a008d09-82c3-49e4-8482-d521e6aef97e}" ma:internalName="TaxCatchAll" ma:showField="CatchAllData" ma:web="6e752415-05a2-45da-89e8-c791e9e9dd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a008d09-82c3-49e4-8482-d521e6aef97e}" ma:internalName="TaxCatchAllLabel" ma:readOnly="true" ma:showField="CatchAllDataLabel" ma:web="6e752415-05a2-45da-89e8-c791e9e9dd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2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e xmlns="cc0073e7-31cd-4c32-9712-79659562e3c7">false</Sensitive>
    <TaxCatchAll xmlns="cc0073e7-31cd-4c32-9712-79659562e3c7"/>
    <Fiscal_x0020_Year xmlns="cc0073e7-31cd-4c32-9712-79659562e3c7" xsi:nil="true"/>
    <ImageCreateDate xmlns="5609E696-5F37-4D9F-96D6-98DB28F7DB89" xsi:nil="true"/>
    <wic_System_Copyright xmlns="http://schemas.microsoft.com/sharepoint/v3/fields" xsi:nil="true"/>
  </documentManagement>
</p:properties>
</file>

<file path=customXml/item3.xml><?xml version="1.0" encoding="utf-8"?>
<?mso-contentType ?>
<SharedContentType xmlns="Microsoft.SharePoint.Taxonomy.ContentTypeSync" SourceId="568ddf3f-b77f-46a0-9295-2b9495b51427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CE03E1-23C9-4699-AE23-16F3929C6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609E696-5F37-4D9F-96D6-98DB28F7DB89"/>
    <ds:schemaRef ds:uri="cc0073e7-31cd-4c32-9712-79659562e3c7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B5BB03-DD21-4258-90BA-4BA883F2CE48}">
  <ds:schemaRefs>
    <ds:schemaRef ds:uri="cc0073e7-31cd-4c32-9712-79659562e3c7"/>
    <ds:schemaRef ds:uri="http://www.w3.org/XML/1998/namespace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5609E696-5F37-4D9F-96D6-98DB28F7DB89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B0C217F-4955-4D52-A75D-B4ED68576F8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5617</TotalTime>
  <Words>196</Words>
  <Application>Microsoft Office PowerPoint</Application>
  <PresentationFormat>Widescreen</PresentationFormat>
  <Paragraphs>33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Franklin Gothic Book</vt:lpstr>
      <vt:lpstr>Franklin Gothic Medium</vt:lpstr>
      <vt:lpstr>Wingdings</vt:lpstr>
      <vt:lpstr>Office Theme</vt:lpstr>
      <vt:lpstr>FY20 Program Updates</vt:lpstr>
      <vt:lpstr>FEMA Resources</vt:lpstr>
      <vt:lpstr>FEMA Resources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FEMA User</dc:creator>
  <cp:keywords/>
  <dc:description/>
  <cp:lastModifiedBy>Patterson, Catherine</cp:lastModifiedBy>
  <cp:revision>263</cp:revision>
  <cp:lastPrinted>2020-03-02T16:45:50Z</cp:lastPrinted>
  <dcterms:created xsi:type="dcterms:W3CDTF">2012-11-19T20:41:22Z</dcterms:created>
  <dcterms:modified xsi:type="dcterms:W3CDTF">2021-01-20T19:25:40Z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0x0101009148F5A04DDD49CBA7127AADA5FB792B00AADE34325A8B49CDA8BB4DB53328F21400D3764D8EE60BC84DA436FD09F3D61B62</vt:lpwstr>
  </property>
</Properties>
</file>